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2" r:id="rId2"/>
  </p:sldMasterIdLst>
  <p:notesMasterIdLst>
    <p:notesMasterId r:id="rId20"/>
  </p:notesMasterIdLst>
  <p:sldIdLst>
    <p:sldId id="256" r:id="rId3"/>
    <p:sldId id="267" r:id="rId4"/>
    <p:sldId id="268" r:id="rId5"/>
    <p:sldId id="269" r:id="rId6"/>
    <p:sldId id="271" r:id="rId7"/>
    <p:sldId id="272" r:id="rId8"/>
    <p:sldId id="277" r:id="rId9"/>
    <p:sldId id="289" r:id="rId10"/>
    <p:sldId id="291" r:id="rId11"/>
    <p:sldId id="292" r:id="rId12"/>
    <p:sldId id="293" r:id="rId13"/>
    <p:sldId id="286" r:id="rId14"/>
    <p:sldId id="288" r:id="rId15"/>
    <p:sldId id="290" r:id="rId16"/>
    <p:sldId id="283" r:id="rId17"/>
    <p:sldId id="287" r:id="rId18"/>
    <p:sldId id="285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CC66"/>
    <a:srgbClr val="FFFF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29" autoAdjust="0"/>
  </p:normalViewPr>
  <p:slideViewPr>
    <p:cSldViewPr>
      <p:cViewPr>
        <p:scale>
          <a:sx n="80" d="100"/>
          <a:sy n="80" d="100"/>
        </p:scale>
        <p:origin x="-1332" y="-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38E8C-812A-403D-ABDB-269804D806B2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B64E0-CA6F-4107-9B81-5979A40B5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B64E0-CA6F-4107-9B81-5979A40B542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4763"/>
            <a:ext cx="9140825" cy="5138737"/>
            <a:chOff x="0" y="4"/>
            <a:chExt cx="5758" cy="4316"/>
          </a:xfrm>
        </p:grpSpPr>
        <p:grpSp>
          <p:nvGrpSpPr>
            <p:cNvPr id="7782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782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2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83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783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783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78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498600"/>
            <a:ext cx="7086600" cy="107315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2914650"/>
            <a:ext cx="6400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9E4D633-402E-4D67-A2AF-B9A5EEC5DCD6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7784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84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C6D723-51EE-4B31-B55F-2CDB698646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4781550"/>
            <a:ext cx="48101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ru-RU" sz="800" b="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ЧСА</a:t>
            </a:r>
          </a:p>
        </p:txBody>
      </p:sp>
      <p:sp>
        <p:nvSpPr>
          <p:cNvPr id="8" name="Скругленный прямоугольник 25"/>
          <p:cNvSpPr/>
          <p:nvPr userDrawn="1"/>
        </p:nvSpPr>
        <p:spPr>
          <a:xfrm>
            <a:off x="304800" y="361950"/>
            <a:ext cx="8531225" cy="4427538"/>
          </a:xfrm>
          <a:prstGeom prst="roundRect">
            <a:avLst/>
          </a:prstGeom>
          <a:solidFill>
            <a:schemeClr val="accent1">
              <a:alpha val="0"/>
            </a:schemeClr>
          </a:solidFill>
          <a:ln cmpd="thinThick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77847" name="Рисунок 33" descr="0_68d80_78ecd6f1_ori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-22225"/>
            <a:ext cx="92551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8" name="Рисунок 6" descr="Konek-gorbunok-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652912">
            <a:off x="3914775" y="1108075"/>
            <a:ext cx="4073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49" name="Группа 56"/>
          <p:cNvGrpSpPr>
            <a:grpSpLocks/>
          </p:cNvGrpSpPr>
          <p:nvPr userDrawn="1"/>
        </p:nvGrpSpPr>
        <p:grpSpPr bwMode="auto">
          <a:xfrm>
            <a:off x="6003925" y="2401888"/>
            <a:ext cx="3063875" cy="2455862"/>
            <a:chOff x="5942361" y="2391545"/>
            <a:chExt cx="3063856" cy="2455849"/>
          </a:xfrm>
        </p:grpSpPr>
        <p:pic>
          <p:nvPicPr>
            <p:cNvPr id="77850" name="Рисунок 27" descr="phoenix-feather-23467668.jpg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44990">
              <a:off x="6246364" y="2087542"/>
              <a:ext cx="2455849" cy="306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51" name="Рисунок 50" descr="6628570.pn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440261">
              <a:off x="7639958" y="3891148"/>
              <a:ext cx="583697" cy="745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52" name="Группа 55"/>
          <p:cNvGrpSpPr>
            <a:grpSpLocks/>
          </p:cNvGrpSpPr>
          <p:nvPr userDrawn="1"/>
        </p:nvGrpSpPr>
        <p:grpSpPr bwMode="auto">
          <a:xfrm rot="-729074">
            <a:off x="863600" y="612775"/>
            <a:ext cx="1855788" cy="1878013"/>
            <a:chOff x="4419600" y="133350"/>
            <a:chExt cx="1854976" cy="1878140"/>
          </a:xfrm>
        </p:grpSpPr>
        <p:grpSp>
          <p:nvGrpSpPr>
            <p:cNvPr id="77853" name="Группа 54"/>
            <p:cNvGrpSpPr>
              <a:grpSpLocks/>
            </p:cNvGrpSpPr>
            <p:nvPr userDrawn="1"/>
          </p:nvGrpSpPr>
          <p:grpSpPr bwMode="auto">
            <a:xfrm>
              <a:off x="4419600" y="133350"/>
              <a:ext cx="1578788" cy="1878140"/>
              <a:chOff x="4419600" y="133350"/>
              <a:chExt cx="1578788" cy="1878140"/>
            </a:xfrm>
          </p:grpSpPr>
          <p:pic>
            <p:nvPicPr>
              <p:cNvPr id="77854" name="Рисунок 46" descr="phoenix-feather-23467668.jpg"/>
              <p:cNvPicPr>
                <a:picLocks noChangeAspect="1"/>
              </p:cNvPicPr>
              <p:nvPr userDrawn="1"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262913">
                <a:off x="4984172" y="1255812"/>
                <a:ext cx="621335" cy="755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855" name="Рисунок 47" descr="smallfirebird.png"/>
              <p:cNvPicPr>
                <a:picLocks noChangeAspect="1"/>
              </p:cNvPicPr>
              <p:nvPr userDrawn="1"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786641">
                <a:off x="4419600" y="133350"/>
                <a:ext cx="1471340" cy="1471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856" name="Рисунок 45" descr="phoenix-feather-23467668.jpg"/>
              <p:cNvPicPr>
                <a:picLocks noChangeAspect="1"/>
              </p:cNvPicPr>
              <p:nvPr userDrawn="1"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446980">
                <a:off x="5302747" y="985601"/>
                <a:ext cx="621335" cy="755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857" name="Рисунок 49" descr="phoenix-feather-23467668.jpg"/>
              <p:cNvPicPr>
                <a:picLocks noChangeAspect="1"/>
              </p:cNvPicPr>
              <p:nvPr userDrawn="1"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800000">
                <a:off x="4758613" y="1196880"/>
                <a:ext cx="471670" cy="573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858" name="Рисунок 51" descr="phoenix-feather-23467668.jpg"/>
              <p:cNvPicPr>
                <a:picLocks noChangeAspect="1"/>
              </p:cNvPicPr>
              <p:nvPr userDrawn="1"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913032" flipH="1">
                <a:off x="5347957" y="660439"/>
                <a:ext cx="650431" cy="791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7859" name="Рисунок 34" descr="6628570.png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9981686">
              <a:off x="5017884" y="725962"/>
              <a:ext cx="1256692" cy="100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60" name="Рисунок 48" descr="6628570.png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3112038" flipH="1" flipV="1">
              <a:off x="4862390" y="1367134"/>
              <a:ext cx="525797" cy="606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861" name="Рисунок 11" descr="76r2ql7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-580535" flipH="1" flipV="1">
            <a:off x="122238" y="153988"/>
            <a:ext cx="1587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62" name="Группа 57"/>
          <p:cNvGrpSpPr>
            <a:grpSpLocks/>
          </p:cNvGrpSpPr>
          <p:nvPr userDrawn="1"/>
        </p:nvGrpSpPr>
        <p:grpSpPr bwMode="auto">
          <a:xfrm>
            <a:off x="79375" y="4075113"/>
            <a:ext cx="2071688" cy="914400"/>
            <a:chOff x="80014" y="4075040"/>
            <a:chExt cx="2070609" cy="914400"/>
          </a:xfrm>
        </p:grpSpPr>
        <p:pic>
          <p:nvPicPr>
            <p:cNvPr id="77863" name="Рисунок 21" descr="6628570.pn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3378019">
              <a:off x="1533019" y="4242027"/>
              <a:ext cx="320807" cy="91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64" name="Рисунок 16" descr="76r2ql7.pn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762094" flipH="1">
              <a:off x="80014" y="4075040"/>
              <a:ext cx="1676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865" name="Рисунок 53" descr="6628570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9101648">
            <a:off x="7978775" y="146050"/>
            <a:ext cx="1016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4709-24CE-4FCB-8815-2B3CCD3432DE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29D61-CC52-48F5-B11B-7B50BAC296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1885950" cy="4343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28600"/>
            <a:ext cx="5505450" cy="4343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CE6CCA-7CE4-4105-9FAC-C626A2AB0055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2BB1C-DB49-4DBA-96DC-AB13DEF854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485900"/>
            <a:ext cx="7772400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6E0DA11-792B-4868-A725-049A88DE11D3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E17608-AF96-46C8-B3C9-C8EFD1612F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4781550"/>
            <a:ext cx="48101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ru-RU" sz="800" b="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ЧСА</a:t>
            </a:r>
          </a:p>
        </p:txBody>
      </p:sp>
      <p:sp>
        <p:nvSpPr>
          <p:cNvPr id="8" name="Скругленный прямоугольник 8"/>
          <p:cNvSpPr/>
          <p:nvPr userDrawn="1"/>
        </p:nvSpPr>
        <p:spPr>
          <a:xfrm>
            <a:off x="304800" y="361950"/>
            <a:ext cx="8531225" cy="4427538"/>
          </a:xfrm>
          <a:prstGeom prst="roundRect">
            <a:avLst/>
          </a:prstGeom>
          <a:solidFill>
            <a:schemeClr val="accent1">
              <a:alpha val="0"/>
            </a:schemeClr>
          </a:solidFill>
          <a:ln cmpd="thinThick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grpSp>
        <p:nvGrpSpPr>
          <p:cNvPr id="87049" name="Группа 23"/>
          <p:cNvGrpSpPr>
            <a:grpSpLocks/>
          </p:cNvGrpSpPr>
          <p:nvPr userDrawn="1"/>
        </p:nvGrpSpPr>
        <p:grpSpPr bwMode="auto">
          <a:xfrm>
            <a:off x="79375" y="4075113"/>
            <a:ext cx="2071688" cy="914400"/>
            <a:chOff x="80014" y="4075040"/>
            <a:chExt cx="2070609" cy="914400"/>
          </a:xfrm>
        </p:grpSpPr>
        <p:pic>
          <p:nvPicPr>
            <p:cNvPr id="87050" name="Рисунок 24" descr="6628570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3378019">
              <a:off x="1533019" y="4242027"/>
              <a:ext cx="320807" cy="91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51" name="Рисунок 25" descr="76r2ql7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62094" flipH="1">
              <a:off x="80014" y="4075040"/>
              <a:ext cx="1676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7052" name="Группа 9"/>
          <p:cNvGrpSpPr>
            <a:grpSpLocks/>
          </p:cNvGrpSpPr>
          <p:nvPr userDrawn="1"/>
        </p:nvGrpSpPr>
        <p:grpSpPr bwMode="auto">
          <a:xfrm rot="2027848" flipH="1">
            <a:off x="7094538" y="198438"/>
            <a:ext cx="1649412" cy="1625600"/>
            <a:chOff x="4419600" y="133350"/>
            <a:chExt cx="1854976" cy="1878140"/>
          </a:xfrm>
        </p:grpSpPr>
        <p:grpSp>
          <p:nvGrpSpPr>
            <p:cNvPr id="87053" name="Группа 54"/>
            <p:cNvGrpSpPr>
              <a:grpSpLocks/>
            </p:cNvGrpSpPr>
            <p:nvPr userDrawn="1"/>
          </p:nvGrpSpPr>
          <p:grpSpPr bwMode="auto">
            <a:xfrm>
              <a:off x="4419600" y="133350"/>
              <a:ext cx="1578788" cy="1878140"/>
              <a:chOff x="4419600" y="133350"/>
              <a:chExt cx="1578788" cy="1878140"/>
            </a:xfrm>
          </p:grpSpPr>
          <p:pic>
            <p:nvPicPr>
              <p:cNvPr id="87054" name="Рисунок 13" descr="phoenix-feather-23467668.jpg"/>
              <p:cNvPicPr>
                <a:picLocks noChangeAspect="1"/>
              </p:cNvPicPr>
              <p:nvPr userDrawn="1"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262913">
                <a:off x="4984172" y="1255812"/>
                <a:ext cx="621335" cy="755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055" name="Рисунок 14" descr="smallfirebird.png"/>
              <p:cNvPicPr>
                <a:picLocks noChangeAspect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786641">
                <a:off x="4419600" y="133350"/>
                <a:ext cx="1471340" cy="1471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056" name="Рисунок 15" descr="phoenix-feather-23467668.jpg"/>
              <p:cNvPicPr>
                <a:picLocks noChangeAspect="1"/>
              </p:cNvPicPr>
              <p:nvPr userDrawn="1"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446980">
                <a:off x="5302747" y="985601"/>
                <a:ext cx="621335" cy="755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057" name="Рисунок 16" descr="phoenix-feather-23467668.jpg"/>
              <p:cNvPicPr>
                <a:picLocks noChangeAspect="1"/>
              </p:cNvPicPr>
              <p:nvPr userDrawn="1"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800000">
                <a:off x="4758613" y="1196880"/>
                <a:ext cx="471670" cy="573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058" name="Рисунок 17" descr="phoenix-feather-23467668.jpg"/>
              <p:cNvPicPr>
                <a:picLocks noChangeAspect="1"/>
              </p:cNvPicPr>
              <p:nvPr userDrawn="1"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913032" flipH="1">
                <a:off x="5347957" y="660439"/>
                <a:ext cx="650431" cy="791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7059" name="Рисунок 11" descr="6628570.png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9981686">
              <a:off x="5017884" y="725962"/>
              <a:ext cx="1256692" cy="100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60" name="Рисунок 12" descr="6628570.png"/>
            <p:cNvPicPr>
              <a:picLocks noChangeAspect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112038" flipH="1" flipV="1">
              <a:off x="4862390" y="1367134"/>
              <a:ext cx="525797" cy="606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C635C-432F-4989-9641-B956D1A9435D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8A19-D22A-4D84-88AD-3DFEC057F9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E0E0E-76F6-4FF3-8802-F1E2F36FA60C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906FE-8E5F-4EC2-AAE9-4620CA901F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257300"/>
            <a:ext cx="4194175" cy="331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194175" cy="331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C7FDE-4BB7-4AE8-B768-F3E687832B0F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94CB-DD23-4181-B8CB-71B3D63F3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757EF-CBA1-44CA-AD09-56A7601F71EA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6F44B-DD0E-4DF7-BCF2-96F0981845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BCE6-921A-4A7E-8A82-2C37E599FDC5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5B707-3E1D-4CFF-BA3D-5C9E971C4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4AF00-C3E8-44BD-90CE-6C14F61F26A6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D4101-1054-4F1F-8134-05F84F526D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53AE4-31DC-4844-BA7A-B21FD4B627D8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17D7-F8F0-4404-869C-C0310D63D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E58DA-390C-4FC0-BF7F-43B42520B382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F002-FEC8-487C-8133-94EDBD5279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7E9A4-0FBC-49E9-A3D6-8921F081E931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C456-2DC4-40DF-84D7-5091A5BA96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05090-C87E-4CE4-8508-B46A500EFB40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AF3BD-1C47-4CAD-B4CB-61587113BA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1450"/>
            <a:ext cx="2135187" cy="44037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1450"/>
            <a:ext cx="6253163" cy="44037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5E5248-D95D-4DBB-B9B2-98B6F8D0FC78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77386-1EE0-4343-91E8-0E585DDDD6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0B346-2D4B-454E-A3F2-9BB90C932584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9F342-7186-4D54-8CE1-97302A3517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485900"/>
            <a:ext cx="36957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6957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991F6-E590-4CEA-AD0F-B7908CB894E7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89F51-CB5D-4EBA-91BB-C31EE2408D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E8246-2C1A-4B25-914B-EAED4141D08C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22502-CF57-4050-B267-021C3C0077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A1558-3984-4814-9075-556E515A58E0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7F1D3-659F-4F56-B4ED-4B489E0E8C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802E3-F382-4342-8F9A-0BFE6601F799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DE4AD-DEDD-46EB-B9A3-273C3EAC14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13C25E-77A3-43E7-8C88-AB8DF3FFD0C5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986F3-3A74-4B80-95A9-ED8B2AD320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AF49B-72A9-4C81-819D-DEF01BFB7FB2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022A-D09B-489D-B121-AC34D4EB2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5.jpeg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0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6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8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4763"/>
            <a:ext cx="9140825" cy="5138737"/>
            <a:chOff x="0" y="4"/>
            <a:chExt cx="5758" cy="4316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80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68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5438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485900"/>
            <a:ext cx="7543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DDC4E6F-F6AB-4AFC-9F12-785260B35942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1C32A29-0DCE-4F65-AB43-843ACDE49E7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4781550"/>
            <a:ext cx="48101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ru-RU" sz="800" b="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ЧСА</a:t>
            </a:r>
          </a:p>
        </p:txBody>
      </p:sp>
      <p:sp>
        <p:nvSpPr>
          <p:cNvPr id="8" name="Скругленный прямоугольник 25"/>
          <p:cNvSpPr/>
          <p:nvPr userDrawn="1"/>
        </p:nvSpPr>
        <p:spPr>
          <a:xfrm>
            <a:off x="304800" y="361950"/>
            <a:ext cx="8531225" cy="4427538"/>
          </a:xfrm>
          <a:prstGeom prst="roundRect">
            <a:avLst/>
          </a:prstGeom>
          <a:solidFill>
            <a:schemeClr val="accent1">
              <a:alpha val="0"/>
            </a:schemeClr>
          </a:solidFill>
          <a:ln cmpd="thinThick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76822" name="Рисунок 33" descr="0_68d80_78ecd6f1_orig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8100" y="-22225"/>
            <a:ext cx="92551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3" name="Рисунок 6" descr="Konek-gorbunok-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652912">
            <a:off x="3914775" y="1108075"/>
            <a:ext cx="4073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824" name="Группа 56"/>
          <p:cNvGrpSpPr>
            <a:grpSpLocks/>
          </p:cNvGrpSpPr>
          <p:nvPr userDrawn="1"/>
        </p:nvGrpSpPr>
        <p:grpSpPr bwMode="auto">
          <a:xfrm>
            <a:off x="6003925" y="2401888"/>
            <a:ext cx="3063875" cy="2455862"/>
            <a:chOff x="5942361" y="2391545"/>
            <a:chExt cx="3063856" cy="2455849"/>
          </a:xfrm>
        </p:grpSpPr>
        <p:pic>
          <p:nvPicPr>
            <p:cNvPr id="76825" name="Рисунок 27" descr="phoenix-feather-23467668.jpg"/>
            <p:cNvPicPr>
              <a:picLocks noChangeAspect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44990">
              <a:off x="6246364" y="2087542"/>
              <a:ext cx="2455849" cy="306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6" name="Рисунок 50" descr="6628570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-2440261">
              <a:off x="7639958" y="3891148"/>
              <a:ext cx="583697" cy="745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827" name="Группа 55"/>
          <p:cNvGrpSpPr>
            <a:grpSpLocks/>
          </p:cNvGrpSpPr>
          <p:nvPr userDrawn="1"/>
        </p:nvGrpSpPr>
        <p:grpSpPr bwMode="auto">
          <a:xfrm rot="-729074">
            <a:off x="863600" y="612775"/>
            <a:ext cx="1855788" cy="1878013"/>
            <a:chOff x="4419600" y="133350"/>
            <a:chExt cx="1854976" cy="1878140"/>
          </a:xfrm>
        </p:grpSpPr>
        <p:grpSp>
          <p:nvGrpSpPr>
            <p:cNvPr id="76828" name="Группа 54"/>
            <p:cNvGrpSpPr>
              <a:grpSpLocks/>
            </p:cNvGrpSpPr>
            <p:nvPr userDrawn="1"/>
          </p:nvGrpSpPr>
          <p:grpSpPr bwMode="auto">
            <a:xfrm>
              <a:off x="4419600" y="133350"/>
              <a:ext cx="1578788" cy="1878140"/>
              <a:chOff x="4419600" y="133350"/>
              <a:chExt cx="1578788" cy="1878140"/>
            </a:xfrm>
          </p:grpSpPr>
          <p:pic>
            <p:nvPicPr>
              <p:cNvPr id="76829" name="Рисунок 46" descr="phoenix-feather-23467668.jpg"/>
              <p:cNvPicPr>
                <a:picLocks noChangeAspect="1"/>
              </p:cNvPicPr>
              <p:nvPr userDrawn="1"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262913">
                <a:off x="4984172" y="1255812"/>
                <a:ext cx="621335" cy="755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30" name="Рисунок 47" descr="smallfirebird.png"/>
              <p:cNvPicPr>
                <a:picLocks noChangeAspect="1"/>
              </p:cNvPicPr>
              <p:nvPr userDrawn="1"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-1786641">
                <a:off x="4419600" y="133350"/>
                <a:ext cx="1471340" cy="1471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31" name="Рисунок 45" descr="phoenix-feather-23467668.jpg"/>
              <p:cNvPicPr>
                <a:picLocks noChangeAspect="1"/>
              </p:cNvPicPr>
              <p:nvPr userDrawn="1"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446980">
                <a:off x="5302747" y="985601"/>
                <a:ext cx="621335" cy="755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32" name="Рисунок 49" descr="phoenix-feather-23467668.jpg"/>
              <p:cNvPicPr>
                <a:picLocks noChangeAspect="1"/>
              </p:cNvPicPr>
              <p:nvPr userDrawn="1"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800000">
                <a:off x="4758613" y="1196880"/>
                <a:ext cx="471670" cy="573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33" name="Рисунок 51" descr="phoenix-feather-23467668.jpg"/>
              <p:cNvPicPr>
                <a:picLocks noChangeAspect="1"/>
              </p:cNvPicPr>
              <p:nvPr userDrawn="1"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913032" flipH="1">
                <a:off x="5347957" y="660439"/>
                <a:ext cx="650431" cy="791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6834" name="Рисунок 34" descr="6628570.png"/>
            <p:cNvPicPr>
              <a:picLocks noChangeAspect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9981686">
              <a:off x="5017884" y="725962"/>
              <a:ext cx="1256692" cy="100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35" name="Рисунок 48" descr="6628570.png"/>
            <p:cNvPicPr>
              <a:picLocks noChangeAspect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3112038" flipH="1" flipV="1">
              <a:off x="4862390" y="1367134"/>
              <a:ext cx="525797" cy="606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6836" name="Рисунок 11" descr="76r2ql7.png"/>
          <p:cNvPicPr>
            <a:picLocks noChangeAspect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 rot="-580535" flipH="1" flipV="1">
            <a:off x="122238" y="153988"/>
            <a:ext cx="1587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837" name="Группа 57"/>
          <p:cNvGrpSpPr>
            <a:grpSpLocks/>
          </p:cNvGrpSpPr>
          <p:nvPr userDrawn="1"/>
        </p:nvGrpSpPr>
        <p:grpSpPr bwMode="auto">
          <a:xfrm>
            <a:off x="79375" y="4075113"/>
            <a:ext cx="2071688" cy="914400"/>
            <a:chOff x="80014" y="4075040"/>
            <a:chExt cx="2070609" cy="914400"/>
          </a:xfrm>
        </p:grpSpPr>
        <p:pic>
          <p:nvPicPr>
            <p:cNvPr id="76838" name="Рисунок 21" descr="6628570.png"/>
            <p:cNvPicPr>
              <a:picLocks noChangeAspect="1"/>
            </p:cNvPicPr>
            <p:nvPr userDrawn="1"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 rot="-3378019">
              <a:off x="1533019" y="4242027"/>
              <a:ext cx="320807" cy="91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39" name="Рисунок 16" descr="76r2ql7.png"/>
            <p:cNvPicPr>
              <a:picLocks noChangeAspect="1"/>
            </p:cNvPicPr>
            <p:nvPr userDrawn="1"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 rot="762094" flipH="1">
              <a:off x="80014" y="4075040"/>
              <a:ext cx="1676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6840" name="Рисунок 53" descr="6628570.png"/>
          <p:cNvPicPr>
            <a:picLocks noChangeAspect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 rot="9101648">
            <a:off x="7978775" y="146050"/>
            <a:ext cx="1016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171450"/>
            <a:ext cx="85105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257300"/>
            <a:ext cx="85407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684713"/>
            <a:ext cx="2286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2E85CE-5204-40B2-9C19-CCFEA2B995D7}" type="datetimeFigureOut">
              <a:rPr lang="en-US"/>
              <a:pPr/>
              <a:t>4/25/2021</a:t>
            </a:fld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286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5B860BF-92F4-46DF-9C3B-0A5A90B981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4781550"/>
            <a:ext cx="48101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ru-RU" sz="800" b="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ЧСА</a:t>
            </a:r>
          </a:p>
        </p:txBody>
      </p:sp>
      <p:sp>
        <p:nvSpPr>
          <p:cNvPr id="8" name="Скругленный прямоугольник 8"/>
          <p:cNvSpPr/>
          <p:nvPr userDrawn="1"/>
        </p:nvSpPr>
        <p:spPr>
          <a:xfrm>
            <a:off x="304800" y="361950"/>
            <a:ext cx="8531225" cy="4427538"/>
          </a:xfrm>
          <a:prstGeom prst="roundRect">
            <a:avLst/>
          </a:prstGeom>
          <a:solidFill>
            <a:schemeClr val="accent1">
              <a:alpha val="0"/>
            </a:schemeClr>
          </a:solidFill>
          <a:ln cmpd="thinThick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grpSp>
        <p:nvGrpSpPr>
          <p:cNvPr id="86025" name="Группа 23"/>
          <p:cNvGrpSpPr>
            <a:grpSpLocks/>
          </p:cNvGrpSpPr>
          <p:nvPr userDrawn="1"/>
        </p:nvGrpSpPr>
        <p:grpSpPr bwMode="auto">
          <a:xfrm>
            <a:off x="79375" y="4075113"/>
            <a:ext cx="2071688" cy="914400"/>
            <a:chOff x="80014" y="4075040"/>
            <a:chExt cx="2070609" cy="914400"/>
          </a:xfrm>
        </p:grpSpPr>
        <p:pic>
          <p:nvPicPr>
            <p:cNvPr id="86026" name="Рисунок 24" descr="6628570.png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-3378019">
              <a:off x="1533019" y="4242027"/>
              <a:ext cx="320807" cy="91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27" name="Рисунок 25" descr="76r2ql7.pn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762094" flipH="1">
              <a:off x="80014" y="4075040"/>
              <a:ext cx="1676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028" name="Группа 9"/>
          <p:cNvGrpSpPr>
            <a:grpSpLocks/>
          </p:cNvGrpSpPr>
          <p:nvPr userDrawn="1"/>
        </p:nvGrpSpPr>
        <p:grpSpPr bwMode="auto">
          <a:xfrm rot="2027848" flipH="1">
            <a:off x="7094538" y="198438"/>
            <a:ext cx="1649412" cy="1625600"/>
            <a:chOff x="4419600" y="133350"/>
            <a:chExt cx="1854976" cy="1878140"/>
          </a:xfrm>
        </p:grpSpPr>
        <p:grpSp>
          <p:nvGrpSpPr>
            <p:cNvPr id="86029" name="Группа 54"/>
            <p:cNvGrpSpPr>
              <a:grpSpLocks/>
            </p:cNvGrpSpPr>
            <p:nvPr userDrawn="1"/>
          </p:nvGrpSpPr>
          <p:grpSpPr bwMode="auto">
            <a:xfrm>
              <a:off x="4419600" y="133350"/>
              <a:ext cx="1578788" cy="1878140"/>
              <a:chOff x="4419600" y="133350"/>
              <a:chExt cx="1578788" cy="1878140"/>
            </a:xfrm>
          </p:grpSpPr>
          <p:pic>
            <p:nvPicPr>
              <p:cNvPr id="86030" name="Рисунок 13" descr="phoenix-feather-23467668.jpg"/>
              <p:cNvPicPr>
                <a:picLocks noChangeAspect="1"/>
              </p:cNvPicPr>
              <p:nvPr userDrawn="1"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262913">
                <a:off x="4984172" y="1255812"/>
                <a:ext cx="621335" cy="755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031" name="Рисунок 14" descr="smallfirebird.png"/>
              <p:cNvPicPr>
                <a:picLocks noChangeAspect="1"/>
              </p:cNvPicPr>
              <p:nvPr userDrawn="1"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-1786641">
                <a:off x="4419600" y="133350"/>
                <a:ext cx="1471340" cy="1471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032" name="Рисунок 15" descr="phoenix-feather-23467668.jpg"/>
              <p:cNvPicPr>
                <a:picLocks noChangeAspect="1"/>
              </p:cNvPicPr>
              <p:nvPr userDrawn="1"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446980">
                <a:off x="5302747" y="985601"/>
                <a:ext cx="621335" cy="755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033" name="Рисунок 16" descr="phoenix-feather-23467668.jpg"/>
              <p:cNvPicPr>
                <a:picLocks noChangeAspect="1"/>
              </p:cNvPicPr>
              <p:nvPr userDrawn="1"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800000">
                <a:off x="4758613" y="1196880"/>
                <a:ext cx="471670" cy="573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034" name="Рисунок 17" descr="phoenix-feather-23467668.jpg"/>
              <p:cNvPicPr>
                <a:picLocks noChangeAspect="1"/>
              </p:cNvPicPr>
              <p:nvPr userDrawn="1"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913032" flipH="1">
                <a:off x="5347957" y="660439"/>
                <a:ext cx="650431" cy="791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6035" name="Рисунок 11" descr="6628570.pn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9981686">
              <a:off x="5017884" y="725962"/>
              <a:ext cx="1256692" cy="100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36" name="Рисунок 12" descr="6628570.png"/>
            <p:cNvPicPr>
              <a:picLocks noChangeAspect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3112038" flipH="1" flipV="1">
              <a:off x="4862390" y="1367134"/>
              <a:ext cx="525797" cy="606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28800" y="361950"/>
            <a:ext cx="6248400" cy="1103313"/>
          </a:xfrm>
        </p:spPr>
        <p:txBody>
          <a:bodyPr/>
          <a:lstStyle/>
          <a:p>
            <a:pPr algn="ctr"/>
            <a:r>
              <a:rPr lang="ru-RU" sz="1400" b="0"/>
              <a:t>Муниципальное бюджетное дошкольное образовательное учреждение «Детский сад комбинированного вида № 134»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66800" y="2419350"/>
            <a:ext cx="5562600" cy="2438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hlink"/>
                </a:solidFill>
                <a:latin typeface="Arial" charset="0"/>
              </a:rPr>
              <a:t>Работа </a:t>
            </a:r>
            <a:r>
              <a:rPr lang="ru-RU" sz="2000" b="1" dirty="0" smtClean="0">
                <a:solidFill>
                  <a:schemeClr val="hlink"/>
                </a:solidFill>
                <a:latin typeface="Arial" charset="0"/>
              </a:rPr>
              <a:t>со сказкой,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hlink"/>
                </a:solidFill>
                <a:latin typeface="Arial" charset="0"/>
              </a:rPr>
              <a:t>с элементами </a:t>
            </a:r>
            <a:r>
              <a:rPr lang="ru-RU" sz="2000" b="1" dirty="0" err="1" smtClean="0">
                <a:solidFill>
                  <a:schemeClr val="hlink"/>
                </a:solidFill>
                <a:latin typeface="Arial" charset="0"/>
              </a:rPr>
              <a:t>сказкотерапии</a:t>
            </a:r>
            <a:r>
              <a:rPr lang="ru-RU" sz="2000" b="1" dirty="0">
                <a:solidFill>
                  <a:schemeClr val="hlink"/>
                </a:solidFill>
                <a:latin typeface="Arial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600" dirty="0">
              <a:latin typeface="Arial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000" dirty="0">
              <a:latin typeface="Arial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000" dirty="0">
              <a:latin typeface="Arial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000" dirty="0">
              <a:latin typeface="Arial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000" dirty="0">
              <a:latin typeface="Arial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000" dirty="0">
              <a:latin typeface="Arial" charset="0"/>
            </a:endParaRP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800" b="1" dirty="0"/>
              <a:t>                                                                                 ПОДГОТОВИЛ:</a:t>
            </a:r>
            <a:r>
              <a:rPr lang="ru-RU" sz="800" b="1" dirty="0">
                <a:solidFill>
                  <a:schemeClr val="hlink"/>
                </a:solidFill>
              </a:rPr>
              <a:t/>
            </a:r>
            <a:br>
              <a:rPr lang="ru-RU" sz="800" b="1" dirty="0">
                <a:solidFill>
                  <a:schemeClr val="hlink"/>
                </a:solidFill>
              </a:rPr>
            </a:br>
            <a:r>
              <a:rPr lang="ru-RU" sz="800" b="1" dirty="0"/>
              <a:t>                                                                        ПЕДАГОГ –ПСИХОЛОГ </a:t>
            </a:r>
            <a:br>
              <a:rPr lang="ru-RU" sz="800" b="1" dirty="0"/>
            </a:br>
            <a:r>
              <a:rPr lang="ru-RU" sz="800" b="1" dirty="0"/>
              <a:t>                                                                           Ю.Н. ГОРЯИНОВА</a:t>
            </a:r>
            <a:br>
              <a:rPr lang="ru-RU" sz="800" b="1" dirty="0"/>
            </a:br>
            <a:r>
              <a:rPr lang="ru-RU" sz="800" b="1" dirty="0"/>
              <a:t/>
            </a:r>
            <a:br>
              <a:rPr lang="ru-RU" sz="800" b="1" dirty="0"/>
            </a:br>
            <a:r>
              <a:rPr lang="ru-RU" sz="800" b="1" dirty="0"/>
              <a:t>                                      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000" b="1" dirty="0"/>
              <a:t>Курск </a:t>
            </a:r>
            <a:r>
              <a:rPr lang="ru-RU" sz="1000" b="1" dirty="0" smtClean="0"/>
              <a:t>2021.</a:t>
            </a:r>
            <a:endParaRPr lang="ru-RU" sz="1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361950"/>
            <a:ext cx="8510588" cy="803275"/>
          </a:xfrm>
        </p:spPr>
        <p:txBody>
          <a:bodyPr/>
          <a:lstStyle/>
          <a:p>
            <a:r>
              <a:rPr lang="ru-RU" sz="2800" dirty="0" smtClean="0"/>
              <a:t>Лепили колобка.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После прочтения и беседы сказки «Колобок»</a:t>
            </a:r>
            <a:endParaRPr lang="ru-RU" sz="2000" dirty="0"/>
          </a:p>
        </p:txBody>
      </p:sp>
      <p:pic>
        <p:nvPicPr>
          <p:cNvPr id="1026" name="Picture 2" descr="C:\Users\work\Desktop\изображение_viber_2021-04-20_20-04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00150"/>
            <a:ext cx="3810000" cy="3276600"/>
          </a:xfrm>
          <a:prstGeom prst="rect">
            <a:avLst/>
          </a:prstGeom>
          <a:noFill/>
        </p:spPr>
      </p:pic>
      <p:pic>
        <p:nvPicPr>
          <p:cNvPr id="1027" name="Picture 3" descr="C:\Users\work\Desktop\изображение_viber_2021-04-20_20-04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00150"/>
            <a:ext cx="3524251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Рассказываем любимые сказки</a:t>
            </a:r>
            <a:endParaRPr lang="ru-RU" sz="3600" dirty="0"/>
          </a:p>
        </p:txBody>
      </p:sp>
      <p:pic>
        <p:nvPicPr>
          <p:cNvPr id="1026" name="Picture 2" descr="C:\Users\work\Desktop\изображение_viber_2021-04-25_15-00-11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71550"/>
            <a:ext cx="2667000" cy="3581400"/>
          </a:xfrm>
          <a:prstGeom prst="rect">
            <a:avLst/>
          </a:prstGeom>
          <a:noFill/>
        </p:spPr>
      </p:pic>
      <p:pic>
        <p:nvPicPr>
          <p:cNvPr id="1027" name="Picture 3" descr="C:\Users\work\Desktop\изображение_viber_2021-04-25_15-0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71550"/>
            <a:ext cx="2743200" cy="3676651"/>
          </a:xfrm>
          <a:prstGeom prst="rect">
            <a:avLst/>
          </a:prstGeom>
          <a:noFill/>
        </p:spPr>
      </p:pic>
      <p:pic>
        <p:nvPicPr>
          <p:cNvPr id="1028" name="Picture 4" descr="C:\Users\work\Desktop\изображение_viber_2021-04-25_15-00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971550"/>
            <a:ext cx="3200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38150"/>
            <a:ext cx="4038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«Читаем вместе сказку!»</a:t>
            </a: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5122" name="Picture 2" descr="C:\Users\work\Desktop\изображение_viber_2021-04-18_11-23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9493">
            <a:off x="149573" y="915545"/>
            <a:ext cx="3132214" cy="2667000"/>
          </a:xfrm>
          <a:prstGeom prst="rect">
            <a:avLst/>
          </a:prstGeom>
          <a:noFill/>
        </p:spPr>
      </p:pic>
      <p:pic>
        <p:nvPicPr>
          <p:cNvPr id="5123" name="Picture 3" descr="C:\Users\work\Desktop\изображение_viber_2021-04-18_11-23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0098">
            <a:off x="1290267" y="3011942"/>
            <a:ext cx="2695736" cy="1908661"/>
          </a:xfrm>
          <a:prstGeom prst="rect">
            <a:avLst/>
          </a:prstGeom>
          <a:noFill/>
        </p:spPr>
      </p:pic>
      <p:pic>
        <p:nvPicPr>
          <p:cNvPr id="5124" name="Picture 4" descr="C:\Users\work\Desktop\изображение_viber_2021-04-18_11-23-35м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6392">
            <a:off x="3376696" y="880620"/>
            <a:ext cx="2844801" cy="2133601"/>
          </a:xfrm>
          <a:prstGeom prst="rect">
            <a:avLst/>
          </a:prstGeom>
          <a:noFill/>
        </p:spPr>
      </p:pic>
      <p:pic>
        <p:nvPicPr>
          <p:cNvPr id="5125" name="Picture 5" descr="C:\Users\work\Desktop\изображение_viber_2021-04-18_11-23-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0634">
            <a:off x="6404682" y="639481"/>
            <a:ext cx="2642628" cy="2092653"/>
          </a:xfrm>
          <a:prstGeom prst="rect">
            <a:avLst/>
          </a:prstGeom>
          <a:noFill/>
        </p:spPr>
      </p:pic>
      <p:pic>
        <p:nvPicPr>
          <p:cNvPr id="5126" name="Picture 6" descr="C:\Users\work\Desktop\изображение_viber_2021-04-18_11-23-35ь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0308">
            <a:off x="4585305" y="2593917"/>
            <a:ext cx="2514600" cy="230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ork\Desktop\изображение_viber_2021-04-18_11-23-36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2982">
            <a:off x="694796" y="508345"/>
            <a:ext cx="2495491" cy="1916994"/>
          </a:xfrm>
          <a:prstGeom prst="rect">
            <a:avLst/>
          </a:prstGeom>
          <a:noFill/>
        </p:spPr>
      </p:pic>
      <p:pic>
        <p:nvPicPr>
          <p:cNvPr id="6147" name="Picture 3" descr="C:\Users\work\Desktop\изображение_viber_2021-04-18_11-24-14м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679">
            <a:off x="4298854" y="344971"/>
            <a:ext cx="2492641" cy="2035089"/>
          </a:xfrm>
          <a:prstGeom prst="rect">
            <a:avLst/>
          </a:prstGeom>
          <a:noFill/>
        </p:spPr>
      </p:pic>
      <p:pic>
        <p:nvPicPr>
          <p:cNvPr id="6148" name="Picture 4" descr="C:\Users\work\Desktop\изображение_viber_2021-04-18_11-24-15ы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0284">
            <a:off x="1143000" y="2343150"/>
            <a:ext cx="2895600" cy="2571750"/>
          </a:xfrm>
          <a:prstGeom prst="rect">
            <a:avLst/>
          </a:prstGeom>
          <a:noFill/>
        </p:spPr>
      </p:pic>
      <p:pic>
        <p:nvPicPr>
          <p:cNvPr id="6149" name="Picture 5" descr="C:\Users\work\Desktop\изображение_viber_2021-04-18_11-24-16ыу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9140">
            <a:off x="4461009" y="2356981"/>
            <a:ext cx="2765535" cy="2299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8510588" cy="993775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Выставка </a:t>
            </a:r>
            <a:r>
              <a:rPr lang="ru-RU" sz="2000" dirty="0" err="1" smtClean="0">
                <a:solidFill>
                  <a:schemeClr val="bg1">
                    <a:lumMod val="75000"/>
                  </a:schemeClr>
                </a:solidFill>
                <a:effectLst/>
              </a:rPr>
              <a:t>детско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– родительских работ: «Моя сказка»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work\Desktop\изображение_viber_2021-04-18_10-59-36ь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71550"/>
            <a:ext cx="4038600" cy="3657600"/>
          </a:xfrm>
          <a:prstGeom prst="rect">
            <a:avLst/>
          </a:prstGeom>
          <a:noFill/>
        </p:spPr>
      </p:pic>
      <p:pic>
        <p:nvPicPr>
          <p:cNvPr id="3075" name="Picture 3" descr="C:\Users\work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47750"/>
            <a:ext cx="3987801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2"/>
                </a:solidFill>
                <a:effectLst/>
              </a:rPr>
              <a:t>Вывод:</a:t>
            </a:r>
            <a:endParaRPr lang="ru-RU" sz="4000" dirty="0">
              <a:solidFill>
                <a:schemeClr val="bg2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1625" y="895350"/>
            <a:ext cx="8540750" cy="3429001"/>
          </a:xfrm>
        </p:spPr>
        <p:txBody>
          <a:bodyPr/>
          <a:lstStyle/>
          <a:p>
            <a:pPr>
              <a:buFontTx/>
              <a:buNone/>
            </a:pPr>
            <a:endParaRPr lang="ru-RU" sz="1800" b="1" dirty="0" smtClean="0"/>
          </a:p>
          <a:p>
            <a:pPr>
              <a:buFontTx/>
              <a:buNone/>
            </a:pPr>
            <a:r>
              <a:rPr lang="ru-RU" sz="1800" b="1" dirty="0" smtClean="0"/>
              <a:t>     Подводя итоги проектной деятельности, проанализировав проведённую работу я пришла к выводу: что дети  легко принимались за выполнения заданий, им был интересен процесс выполнения и результат своей деятельности. Дети научились излагать свои мысли и фантазии при сочинении сказок. Родители активно включались в работу, были непосредственными участниками  разных этапов проектной деятельности. В целях систематизации знаний, развития детей по данной теме работа будет мной  продолжена в дальнейшей практике взаимодействия с воспитанниками.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37922">
            <a:off x="301625" y="171450"/>
            <a:ext cx="8510588" cy="44577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209550"/>
            <a:ext cx="5673725" cy="993775"/>
          </a:xfrm>
        </p:spPr>
        <p:txBody>
          <a:bodyPr/>
          <a:lstStyle/>
          <a:p>
            <a:r>
              <a:rPr lang="ru-RU" sz="4000">
                <a:solidFill>
                  <a:schemeClr val="bg1"/>
                </a:solidFill>
              </a:rPr>
              <a:t>Актуальность проекта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71550"/>
            <a:ext cx="8540750" cy="360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В современном обществе возникла проблема – люди стали меньше читать. Чтение литературных произведений, в том числе сказок, заменили игры на компьютерах, планшетах и телефонах, просмотр мультиков с такими персонажами, как «монстры», «миньоны», «</a:t>
            </a:r>
            <a:r>
              <a:rPr lang="ru-RU" sz="2000" dirty="0" err="1">
                <a:latin typeface="Arial Black" pitchFamily="34" charset="0"/>
              </a:rPr>
              <a:t>скричеры</a:t>
            </a:r>
            <a:r>
              <a:rPr lang="ru-RU" sz="2000" dirty="0">
                <a:latin typeface="Arial Black" pitchFamily="34" charset="0"/>
              </a:rPr>
              <a:t>», «</a:t>
            </a:r>
            <a:r>
              <a:rPr lang="ru-RU" sz="2000" dirty="0" err="1">
                <a:latin typeface="Arial Black" pitchFamily="34" charset="0"/>
              </a:rPr>
              <a:t>момо</a:t>
            </a:r>
            <a:r>
              <a:rPr lang="ru-RU" sz="2000" dirty="0">
                <a:latin typeface="Arial Black" pitchFamily="34" charset="0"/>
              </a:rPr>
              <a:t>» происходит понижение духовного богатства народа, его</a:t>
            </a:r>
          </a:p>
          <a:p>
            <a:pPr algn="ctr"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 культурно – исторического </a:t>
            </a:r>
            <a:r>
              <a:rPr lang="ru-RU" sz="2000" dirty="0" smtClean="0">
                <a:latin typeface="Arial Black" pitchFamily="34" charset="0"/>
              </a:rPr>
              <a:t>опыта. Сказочные персонажи, герои наших произведений духовно обогащают внутренний мир ребёнка, поэтому любовь к сказкам нужно прививать как можно раньше.</a:t>
            </a:r>
            <a:endParaRPr lang="ru-RU" sz="2000" dirty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819150"/>
            <a:ext cx="5029200" cy="993775"/>
          </a:xfrm>
        </p:spPr>
        <p:txBody>
          <a:bodyPr/>
          <a:lstStyle/>
          <a:p>
            <a:r>
              <a:rPr lang="ru-RU" sz="2800">
                <a:solidFill>
                  <a:schemeClr val="bg1"/>
                </a:solidFill>
              </a:rPr>
              <a:t>Цели проекта: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90600" y="1733550"/>
            <a:ext cx="7162800" cy="2209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Развить творческий потенциал детей через сказки, развитие связной речи детей, приобщение  детей к общечеловеческим нравственным ценностям.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514350"/>
            <a:ext cx="7772400" cy="1066800"/>
          </a:xfrm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</a:rPr>
              <a:t>Задачи:</a:t>
            </a:r>
          </a:p>
        </p:txBody>
      </p:sp>
      <p:sp>
        <p:nvSpPr>
          <p:cNvPr id="91141" name="Rectangle 5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7200" y="1657350"/>
            <a:ext cx="8382000" cy="266700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развивать  творческое воображение  и  творческие способности;</a:t>
            </a:r>
          </a:p>
          <a:p>
            <a:pPr marL="609600" indent="-609600" algn="l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расширение и углубление представлений и понятий о сказке как литературном жанре;</a:t>
            </a:r>
          </a:p>
          <a:p>
            <a:pPr marL="609600" indent="-609600" algn="l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совершенствовать связные высказывания (строить распространённые предложения, совершенствовать диалогическую речь);</a:t>
            </a:r>
          </a:p>
          <a:p>
            <a:pPr marL="609600" indent="-609600" algn="l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обогощать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словарный запас детей;</a:t>
            </a:r>
          </a:p>
          <a:p>
            <a:pPr marL="609600" indent="-609600" algn="l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развитие читательского интереса;</a:t>
            </a:r>
          </a:p>
          <a:p>
            <a:pPr marL="609600" indent="-609600" algn="l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воспитывать чувство добра, справедливости, любви к родной культуре;</a:t>
            </a:r>
          </a:p>
          <a:p>
            <a:pPr marL="609600" indent="-609600" algn="l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развивать эстетический вкус, умение видеть, ценить и беречь красоту.</a:t>
            </a:r>
          </a:p>
          <a:p>
            <a:pPr marL="609600" indent="-609600" algn="l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90000"/>
              </a:lnSpc>
            </a:pPr>
            <a:endParaRPr lang="ru-RU" sz="1600" dirty="0"/>
          </a:p>
          <a:p>
            <a:pPr marL="609600" indent="-609600">
              <a:lnSpc>
                <a:spcPct val="90000"/>
              </a:lnSpc>
            </a:pP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0"/>
            <a:ext cx="7772400" cy="1962150"/>
          </a:xfrm>
        </p:spPr>
        <p:txBody>
          <a:bodyPr/>
          <a:lstStyle/>
          <a:p>
            <a:r>
              <a:rPr lang="ru-RU" sz="2000" dirty="0"/>
              <a:t>Тип проекта: </a:t>
            </a:r>
            <a:r>
              <a:rPr lang="ru-RU" sz="2000" dirty="0" smtClean="0"/>
              <a:t>исследовательский </a:t>
            </a:r>
            <a:r>
              <a:rPr lang="ru-RU" sz="2000" dirty="0"/>
              <a:t>– творческий.</a:t>
            </a:r>
            <a:br>
              <a:rPr lang="ru-RU" sz="2000" dirty="0"/>
            </a:br>
            <a:r>
              <a:rPr lang="ru-RU" sz="2000" dirty="0"/>
              <a:t>Сроки работы над проектом</a:t>
            </a:r>
            <a:r>
              <a:rPr lang="ru-RU" sz="2000" dirty="0" smtClean="0"/>
              <a:t>: ноябрь – январь.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Участники проекта: педагоги, дети, родители.</a:t>
            </a:r>
          </a:p>
        </p:txBody>
      </p:sp>
      <p:sp>
        <p:nvSpPr>
          <p:cNvPr id="105477" name="Rectangle 5"/>
          <p:cNvSpPr>
            <a:spLocks noGrp="1" noRot="1" noChangeArrowheads="1"/>
          </p:cNvSpPr>
          <p:nvPr>
            <p:ph type="subTitle" idx="1"/>
          </p:nvPr>
        </p:nvSpPr>
        <p:spPr>
          <a:xfrm>
            <a:off x="685800" y="1428750"/>
            <a:ext cx="7924800" cy="3276600"/>
          </a:xfrm>
        </p:spPr>
        <p:txBody>
          <a:bodyPr/>
          <a:lstStyle/>
          <a:p>
            <a:pPr algn="l"/>
            <a:r>
              <a:rPr lang="ru-RU" sz="1600" b="1" dirty="0" smtClean="0"/>
              <a:t>1 этап </a:t>
            </a:r>
            <a:r>
              <a:rPr lang="ru-RU" sz="1600" b="1" u="sng" dirty="0" smtClean="0"/>
              <a:t>подготовительный: </a:t>
            </a:r>
            <a:r>
              <a:rPr lang="ru-RU" sz="1600" dirty="0" smtClean="0">
                <a:effectLst/>
              </a:rPr>
              <a:t> изучение литературы  и подбор игр для детей по данной теме.</a:t>
            </a:r>
          </a:p>
          <a:p>
            <a:pPr algn="l"/>
            <a:r>
              <a:rPr lang="ru-RU" sz="1600" b="1" dirty="0" smtClean="0">
                <a:effectLst/>
              </a:rPr>
              <a:t>2 этап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/>
              </a:rPr>
              <a:t>проведение занятий, разгадывание загадок : «Какой сказочный герой?», «Математические ребусы», игры: «Найди отличия у сказочного героя». </a:t>
            </a:r>
          </a:p>
          <a:p>
            <a:pPr algn="l"/>
            <a:r>
              <a:rPr lang="ru-RU" sz="1600" b="1" dirty="0" smtClean="0">
                <a:effectLst/>
              </a:rPr>
              <a:t>3этап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итоговый: </a:t>
            </a:r>
            <a:r>
              <a:rPr lang="ru-RU" sz="1600" dirty="0" err="1" smtClean="0">
                <a:effectLst/>
              </a:rPr>
              <a:t>фото-выставка</a:t>
            </a:r>
            <a:r>
              <a:rPr lang="ru-RU" sz="1600" dirty="0" smtClean="0">
                <a:effectLst/>
              </a:rPr>
              <a:t>: «Читаем сказку вместе», выставка </a:t>
            </a:r>
            <a:r>
              <a:rPr lang="ru-RU" sz="1600" dirty="0" err="1" smtClean="0">
                <a:effectLst/>
              </a:rPr>
              <a:t>детско</a:t>
            </a:r>
            <a:r>
              <a:rPr lang="ru-RU" sz="1600" dirty="0" smtClean="0">
                <a:effectLst/>
              </a:rPr>
              <a:t> – родительских работ: «Моя сказка», предоставление работы перед педагогических коллективом детского учреждения.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90549"/>
            <a:ext cx="8610600" cy="47307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Беседа с детьми: «Какие есть виды сказок», «Чему учат сказки»…</a:t>
            </a:r>
            <a:endParaRPr lang="ru-RU" sz="2000" b="1" dirty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307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work\Desktop\изображение_viber_2021-04-18_10-59-56ипа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23950"/>
            <a:ext cx="4038600" cy="3505200"/>
          </a:xfrm>
          <a:prstGeom prst="rect">
            <a:avLst/>
          </a:prstGeom>
          <a:noFill/>
        </p:spPr>
      </p:pic>
      <p:pic>
        <p:nvPicPr>
          <p:cNvPr id="2051" name="Picture 3" descr="C:\Users\work\Desktop\бд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23950"/>
            <a:ext cx="4081606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361950"/>
            <a:ext cx="8510588" cy="838200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Разгадывание загадок : «Какой сказочный герой?», </a:t>
            </a:r>
            <a:b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игры: «Найди отличия у сказочного героя», </a:t>
            </a:r>
            <a:b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«Математические ребусы».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work\Desktop\изображение_viber_2021-04-18_10-59-36ьлд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76350"/>
            <a:ext cx="4114800" cy="3200400"/>
          </a:xfrm>
          <a:prstGeom prst="rect">
            <a:avLst/>
          </a:prstGeom>
          <a:noFill/>
        </p:spPr>
      </p:pic>
      <p:pic>
        <p:nvPicPr>
          <p:cNvPr id="1027" name="Picture 3" descr="C:\Users\work\Desktop\изображение_viber_2021-04-18_10-59-55а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76350"/>
            <a:ext cx="38100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ork\Desktop\изображение_viber_2021-04-18_10-59-53лдш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66750"/>
            <a:ext cx="3759200" cy="3810000"/>
          </a:xfrm>
          <a:prstGeom prst="rect">
            <a:avLst/>
          </a:prstGeom>
          <a:noFill/>
        </p:spPr>
      </p:pic>
      <p:pic>
        <p:nvPicPr>
          <p:cNvPr id="4099" name="Picture 3" descr="C:\Users\work\Desktop\изображение_viber_2021-04-18_11-25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66750"/>
            <a:ext cx="4114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ork\Desktop\изображение_viber_2021-04-18_11-25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42950"/>
            <a:ext cx="2757488" cy="3676651"/>
          </a:xfrm>
          <a:prstGeom prst="rect">
            <a:avLst/>
          </a:prstGeom>
          <a:noFill/>
        </p:spPr>
      </p:pic>
      <p:pic>
        <p:nvPicPr>
          <p:cNvPr id="7171" name="Picture 3" descr="C:\Users\work\Desktop\изображение_viber_2021-04-18_11-26-03кв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19150"/>
            <a:ext cx="2667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341</Words>
  <Application>Microsoft Office PowerPoint</Application>
  <PresentationFormat>Экран (16:9)</PresentationFormat>
  <Paragraphs>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Сумерки</vt:lpstr>
      <vt:lpstr>Облака</vt:lpstr>
      <vt:lpstr>Муниципальное бюджетное дошкольное образовательное учреждение «Детский сад комбинированного вида № 134»</vt:lpstr>
      <vt:lpstr>Актуальность проекта</vt:lpstr>
      <vt:lpstr>Цели проекта:</vt:lpstr>
      <vt:lpstr>Задачи:</vt:lpstr>
      <vt:lpstr>Тип проекта: исследовательский – творческий. Сроки работы над проектом: ноябрь – январь.  Участники проекта: педагоги, дети, родители.</vt:lpstr>
      <vt:lpstr>Беседа с детьми: «Какие есть виды сказок», «Чему учат сказки»…</vt:lpstr>
      <vt:lpstr>Разгадывание загадок : «Какой сказочный герой?»,  игры: «Найди отличия у сказочного героя»,  «Математические ребусы».</vt:lpstr>
      <vt:lpstr>Слайд 8</vt:lpstr>
      <vt:lpstr>Слайд 9</vt:lpstr>
      <vt:lpstr>Лепили колобка. После прочтения и беседы сказки «Колобок»</vt:lpstr>
      <vt:lpstr>Рассказываем любимые сказки</vt:lpstr>
      <vt:lpstr>Слайд 12</vt:lpstr>
      <vt:lpstr>«Читаем вместе сказку!»</vt:lpstr>
      <vt:lpstr>Слайд 14</vt:lpstr>
      <vt:lpstr>Выставка детско – родительских работ: «Моя сказка»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work</cp:lastModifiedBy>
  <cp:revision>87</cp:revision>
  <dcterms:created xsi:type="dcterms:W3CDTF">2018-07-19T09:18:10Z</dcterms:created>
  <dcterms:modified xsi:type="dcterms:W3CDTF">2021-04-25T13:33:09Z</dcterms:modified>
</cp:coreProperties>
</file>