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70" r:id="rId6"/>
    <p:sldId id="271" r:id="rId7"/>
    <p:sldId id="260" r:id="rId8"/>
    <p:sldId id="268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1676400"/>
            <a:ext cx="6629400" cy="1219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Консультация на тему </a:t>
            </a:r>
            <a:b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«Семейный Кодекс РФ»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0" y="4419600"/>
            <a:ext cx="3319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подготовила: Кофанова З.П.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22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бюджетное дошкольное образовательное учреждение №134, г. Курск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914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Глава 12. Права и обязанности родителей.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228600"/>
            <a:ext cx="1828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Ст.69 «Защита Родительских прав»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14800" y="228600"/>
            <a:ext cx="2362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Ст.71 «Последствия лишения родительских прав»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7400" y="228600"/>
            <a:ext cx="1981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Ст.70 «Порядок лишения родительских прав»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53200" y="228600"/>
            <a:ext cx="2133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Ст.72 «Восстановление в родительских правах»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0" y="31242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Ст.73 «Ограничение родительских прав»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09800" y="3124200"/>
            <a:ext cx="2667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Ст.74 «Последствие ограничения родительских прав»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3000" y="3124200"/>
            <a:ext cx="4038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Ст.75 «Контакты ребенка с родителями, родительские права которых ограничены судом»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2400" y="4267200"/>
            <a:ext cx="3505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Ст.76 «Отмена ограничения родительских прав»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3800" y="4267200"/>
            <a:ext cx="5181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Ст.77 «Отобрание ребенка при непосредственной угрозе жизни ребенка или его здоровью»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2400" y="5410200"/>
            <a:ext cx="4648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Ст.78 «Участие органа опеки и попечительства при рассмотрении судом споров связанных с воспитанием детей»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29200" y="5410200"/>
            <a:ext cx="3886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Ст.79 «Исполнение решений суда по делам, связанным с воспитанием детей»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928254"/>
            <a:ext cx="8991600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Оба родителя имеют равные права и равные обязанности по отношению к своим детям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1242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Передача ребенка одному из родителей не означает, что другой должен быть отстранен от участия в его воспитании.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Родитель, проживающий раздельно, вправе и обязан участвовать в воспитании ребенка и может с ним общаться. Тот из родителей, при котором остался ребенок, не вправе ему в этом препятствовать.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47244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Родители ответственны за здоровье, психическое, духовное, физическое и нравственное развитие собственных чад. У родителей по сравнению со всеми другими лицами имеется право преимущества на воспитание.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Близкие родственники ребенка (дедушка, бабушка, родные братья и сестры) вправе общаться с ним и принимать участие в его воспитании. Отец и мать, даже если они в ссоре со своими родителями (или родителями мужа или жены), не вправе им в этом препятствовать.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928254"/>
            <a:ext cx="8991600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 ненадлежащее воспитание детей,  предусмотрена административная ответственность родителей и лиц, их заменяющих.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152400"/>
            <a:ext cx="9067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 исключительных случаях комиссия, по делам несовершеннолетних и защите их прав может предъявить в суд иск или об отобрании ребенка у родителей до устранения причин нарушения прав ребенка либо о лишении родителей или одного родителя родительских прав в случае уклонения от обязанностей по воспитанию ребенка, жестокого с ним обращения, в т.ч. осуществления физического или психического насилия над ним, а также  чрезмерного употребления алкоголя.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3195459"/>
            <a:ext cx="9067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Таким образом, родители – законные представители детей, их обязанность защищать права и интересы ребенка в отношениях со всеми юридическими и физическими лицами, а основной заботой является устранение противоречий с интересами детей.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 Родители ни в коем случае не должны причинять ребенку вред, будь то психическое или физическое здоровье, нравственное развитие.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 Воспитывать детей следует, избегая оскорблений, жестокости, пренебрежительности, грубого, унижающего человеческое достоинство обращения, эксплуатации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 Семейный Кодекс исходит из необходимости укрепления семьи, построения семейных отношений на чувствах взаимной любви и уважения, взаимопомощи и ответственности перед семьей всех ее членов, недопустимости произвольного вмешательства кого-либо в дела семьи, обеспечения беспрепятственного осуществления членами семьи своих прав, возможности судебной защиты этих прав.</a:t>
            </a:r>
          </a:p>
          <a:p>
            <a:pPr>
              <a:buFont typeface="Arial" pitchFamily="34" charset="0"/>
              <a:buChar char="•"/>
            </a:pPr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 к слайдам </a:t>
            </a:r>
            <a:r>
              <a:rPr lang="ru-RU" dirty="0" smtClean="0"/>
              <a:t>11 </a:t>
            </a:r>
            <a:r>
              <a:rPr lang="ru-RU" dirty="0" smtClean="0"/>
              <a:t>и </a:t>
            </a:r>
            <a:r>
              <a:rPr lang="ru-RU" dirty="0" smtClean="0"/>
              <a:t>12.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Родители также имеют свои - родительские права, наиболее важным среди которых  является  право на воспитание детей. Это право  одновременно является и их обязанностью. </a:t>
            </a:r>
          </a:p>
          <a:p>
            <a:r>
              <a:rPr lang="ru-RU" dirty="0" smtClean="0"/>
              <a:t>Родителям предоставляется свобода выбора средств и методов воспитания своего ребенка с соблюдением ограничений, а именно:</a:t>
            </a:r>
          </a:p>
          <a:p>
            <a:r>
              <a:rPr lang="ru-RU" dirty="0" smtClean="0"/>
              <a:t>а) родители не вправе причинять вред физическому или психическому развитию ребенка, его нравственному развитию;</a:t>
            </a:r>
            <a:br>
              <a:rPr lang="ru-RU" dirty="0" smtClean="0"/>
            </a:br>
            <a:r>
              <a:rPr lang="ru-RU" dirty="0" smtClean="0"/>
              <a:t>б) способы воспитания должны исключать пренебрежительное, жестокое, грубое, унижающее человеческое достоинство обращение, оскорбление или эксплуатацию ребенка.</a:t>
            </a:r>
          </a:p>
          <a:p>
            <a:r>
              <a:rPr lang="ru-RU" dirty="0" smtClean="0"/>
              <a:t>То есть, родительские права не могут осуществляться в противоречии с интересами ребенка.</a:t>
            </a:r>
          </a:p>
          <a:p>
            <a:r>
              <a:rPr lang="ru-RU" dirty="0" smtClean="0"/>
              <a:t>Обязанность родителей, иных законных представителей детей - содержать несовершеннолетних - означает, что они должны обеспечить потребности ребенка в питании, одежде, предметах досуга, в отдыхе, лечении, образовании и т. п., и выполняется она, как правило, добровольно, без принуждения.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686800" cy="9144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Защита прав и интересов детей возлагается на их родителей...</a:t>
            </a:r>
          </a:p>
          <a:p>
            <a:pPr algn="r"/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...Родители имеют право и обязаны воспитывать своих детей…</a:t>
            </a:r>
          </a:p>
        </p:txBody>
      </p:sp>
      <p:pic>
        <p:nvPicPr>
          <p:cNvPr id="1026" name="Picture 2" descr="http://www.piazzacarmeldental.com/wp-content/uploads/2013/11/slide-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00400"/>
            <a:ext cx="6480175" cy="2997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pb-advokaty.ru/wp-content/uploads/sem_ko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4532982" cy="30099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4038600"/>
            <a:ext cx="3429000" cy="2286000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нём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8 разделов,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22 главы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170 статей.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600200"/>
            <a:ext cx="8991600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Семья, материнство, отцовство и детство в Российской Федерации находятся под защитой государства. Основным законом в Российской Федерации, регулирующим семейные отношения является Семейный Кодекс РФ.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3200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Принят Государственной Думой 08 декабря 1995 года (ред. от 30.12.2015)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914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Раздел 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IV.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Права и обязанности родителей и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609600"/>
            <a:ext cx="8610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Так как, одним из главных направлений в работе дошкольного учреждения является взаимодействие с семьей по вопросам здоровья, образования, игровой деятельностью и защиты  детей от всех форм  насилия , подробнее рассмотрим: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33528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6482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Установление происхождения детей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46482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Права несовершеннолетних детей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24600" y="46482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Права и обязанности родителей</a:t>
            </a:r>
            <a:endParaRPr lang="ru-RU" dirty="0"/>
          </a:p>
        </p:txBody>
      </p:sp>
      <p:cxnSp>
        <p:nvCxnSpPr>
          <p:cNvPr id="11" name="Соединительная линия уступом 10"/>
          <p:cNvCxnSpPr>
            <a:endCxn id="7" idx="0"/>
          </p:cNvCxnSpPr>
          <p:nvPr/>
        </p:nvCxnSpPr>
        <p:spPr>
          <a:xfrm rot="10800000" flipV="1">
            <a:off x="1790700" y="4114800"/>
            <a:ext cx="2628900" cy="533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2"/>
            <a:endCxn id="8" idx="0"/>
          </p:cNvCxnSpPr>
          <p:nvPr/>
        </p:nvCxnSpPr>
        <p:spPr>
          <a:xfrm>
            <a:off x="4686300" y="4114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6" idx="2"/>
            <a:endCxn id="9" idx="0"/>
          </p:cNvCxnSpPr>
          <p:nvPr/>
        </p:nvCxnSpPr>
        <p:spPr>
          <a:xfrm rot="16200000" flipH="1">
            <a:off x="5867400" y="2933700"/>
            <a:ext cx="533400" cy="2895600"/>
          </a:xfrm>
          <a:prstGeom prst="bentConnector3">
            <a:avLst>
              <a:gd name="adj1" fmla="val 10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52400" y="1828800"/>
            <a:ext cx="8821168" cy="3392640"/>
            <a:chOff x="152400" y="1828800"/>
            <a:chExt cx="8821168" cy="3392640"/>
          </a:xfrm>
        </p:grpSpPr>
        <p:sp>
          <p:nvSpPr>
            <p:cNvPr id="16" name="TextShape 1"/>
            <p:cNvSpPr txBox="1"/>
            <p:nvPr/>
          </p:nvSpPr>
          <p:spPr>
            <a:xfrm>
              <a:off x="228600" y="1828800"/>
              <a:ext cx="8686440" cy="914040"/>
            </a:xfrm>
            <a:prstGeom prst="rect">
              <a:avLst/>
            </a:prstGeom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ru-RU" sz="3200" b="1" dirty="0" smtClean="0">
                  <a:solidFill>
                    <a:srgbClr val="F4B39B"/>
                  </a:solidFill>
                  <a:latin typeface="Franklin Gothic Book"/>
                </a:rPr>
                <a:t>Принципы Семейного </a:t>
              </a:r>
              <a:r>
                <a:rPr lang="ru-RU" sz="3200" b="1" dirty="0">
                  <a:solidFill>
                    <a:srgbClr val="F4B39B"/>
                  </a:solidFill>
                  <a:latin typeface="Franklin Gothic Book"/>
                </a:rPr>
                <a:t>К</a:t>
              </a:r>
              <a:r>
                <a:rPr lang="ru-RU" sz="3200" b="1" dirty="0" smtClean="0">
                  <a:solidFill>
                    <a:srgbClr val="F4B39B"/>
                  </a:solidFill>
                  <a:latin typeface="Franklin Gothic Book"/>
                </a:rPr>
                <a:t>одекса РФ</a:t>
              </a:r>
              <a:endParaRPr dirty="0"/>
            </a:p>
          </p:txBody>
        </p:sp>
        <p:grpSp>
          <p:nvGrpSpPr>
            <p:cNvPr id="17" name="Группа 11"/>
            <p:cNvGrpSpPr/>
            <p:nvPr/>
          </p:nvGrpSpPr>
          <p:grpSpPr>
            <a:xfrm>
              <a:off x="152400" y="2743200"/>
              <a:ext cx="8821168" cy="2478240"/>
              <a:chOff x="228600" y="2971800"/>
              <a:chExt cx="8821168" cy="2478240"/>
            </a:xfrm>
          </p:grpSpPr>
          <p:sp>
            <p:nvSpPr>
              <p:cNvPr id="18" name="CustomShape 3"/>
              <p:cNvSpPr/>
              <p:nvPr/>
            </p:nvSpPr>
            <p:spPr>
              <a:xfrm>
                <a:off x="2195736" y="4221088"/>
                <a:ext cx="1656184" cy="761760"/>
              </a:xfrm>
              <a:prstGeom prst="rect">
                <a:avLst/>
              </a:prstGeom>
              <a:solidFill>
                <a:srgbClr val="D34817"/>
              </a:solidFill>
              <a:ln w="12600">
                <a:solidFill>
                  <a:srgbClr val="9C351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ru-RU" dirty="0" smtClean="0">
                    <a:solidFill>
                      <a:srgbClr val="FFFFFF"/>
                    </a:solidFill>
                    <a:latin typeface="Perpetua"/>
                  </a:rPr>
                  <a:t> Равенство прав супругов</a:t>
                </a:r>
                <a:endParaRPr dirty="0"/>
              </a:p>
            </p:txBody>
          </p:sp>
          <p:sp>
            <p:nvSpPr>
              <p:cNvPr id="19" name="CustomShape 5"/>
              <p:cNvSpPr/>
              <p:nvPr/>
            </p:nvSpPr>
            <p:spPr>
              <a:xfrm>
                <a:off x="4067944" y="4221088"/>
                <a:ext cx="2988160" cy="1228952"/>
              </a:xfrm>
              <a:prstGeom prst="rect">
                <a:avLst/>
              </a:prstGeom>
              <a:solidFill>
                <a:srgbClr val="D34817"/>
              </a:solidFill>
              <a:ln w="12600">
                <a:solidFill>
                  <a:srgbClr val="9C351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ru-RU" dirty="0" smtClean="0">
                    <a:solidFill>
                      <a:srgbClr val="FFFFFF"/>
                    </a:solidFill>
                    <a:latin typeface="Perpetua"/>
                  </a:rPr>
                  <a:t> Приоритет семейного воспитания детей и заботы об их благосостоянии 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ru-RU" dirty="0" smtClean="0">
                    <a:solidFill>
                      <a:srgbClr val="FFFFFF"/>
                    </a:solidFill>
                    <a:latin typeface="Perpetua"/>
                  </a:rPr>
                  <a:t>и развитии</a:t>
                </a:r>
                <a:endParaRPr dirty="0"/>
              </a:p>
            </p:txBody>
          </p:sp>
          <p:grpSp>
            <p:nvGrpSpPr>
              <p:cNvPr id="20" name="Группа 10"/>
              <p:cNvGrpSpPr/>
              <p:nvPr/>
            </p:nvGrpSpPr>
            <p:grpSpPr>
              <a:xfrm>
                <a:off x="228600" y="2971800"/>
                <a:ext cx="8821168" cy="1985896"/>
                <a:chOff x="179512" y="2996952"/>
                <a:chExt cx="8821168" cy="1985896"/>
              </a:xfrm>
            </p:grpSpPr>
            <p:sp>
              <p:nvSpPr>
                <p:cNvPr id="21" name="CustomShape 4"/>
                <p:cNvSpPr/>
                <p:nvPr/>
              </p:nvSpPr>
              <p:spPr>
                <a:xfrm>
                  <a:off x="179512" y="4221088"/>
                  <a:ext cx="1800200" cy="761760"/>
                </a:xfrm>
                <a:prstGeom prst="rect">
                  <a:avLst/>
                </a:prstGeom>
                <a:solidFill>
                  <a:srgbClr val="D34817"/>
                </a:solidFill>
                <a:ln w="12600">
                  <a:solidFill>
                    <a:srgbClr val="9C3510"/>
                  </a:solidFill>
                  <a:round/>
                </a:ln>
              </p:spPr>
              <p:txBody>
                <a:bodyPr lIns="90000" tIns="45000" rIns="90000" bIns="4500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ru-RU" dirty="0">
                      <a:solidFill>
                        <a:srgbClr val="FFFFFF"/>
                      </a:solidFill>
                      <a:latin typeface="Perpetua"/>
                    </a:rPr>
                    <a:t>Д</a:t>
                  </a:r>
                  <a:r>
                    <a:rPr lang="ru-RU" dirty="0" smtClean="0">
                      <a:solidFill>
                        <a:srgbClr val="FFFFFF"/>
                      </a:solidFill>
                      <a:latin typeface="Perpetua"/>
                    </a:rPr>
                    <a:t>обровольность брачного союза</a:t>
                  </a:r>
                  <a:endParaRPr dirty="0"/>
                </a:p>
              </p:txBody>
            </p:sp>
            <p:sp>
              <p:nvSpPr>
                <p:cNvPr id="22" name="CustomShape 6"/>
                <p:cNvSpPr/>
                <p:nvPr/>
              </p:nvSpPr>
              <p:spPr>
                <a:xfrm>
                  <a:off x="7308304" y="4221088"/>
                  <a:ext cx="1692376" cy="761760"/>
                </a:xfrm>
                <a:prstGeom prst="rect">
                  <a:avLst/>
                </a:prstGeom>
                <a:solidFill>
                  <a:srgbClr val="D34817"/>
                </a:solidFill>
                <a:ln w="12600">
                  <a:solidFill>
                    <a:srgbClr val="9C3510"/>
                  </a:solidFill>
                  <a:round/>
                </a:ln>
              </p:spPr>
              <p:txBody>
                <a:bodyPr lIns="90000" tIns="45000" rIns="90000" bIns="4500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ru-RU" dirty="0">
                      <a:solidFill>
                        <a:srgbClr val="FFFFFF"/>
                      </a:solidFill>
                      <a:latin typeface="Perpetua"/>
                    </a:rPr>
                    <a:t>У</a:t>
                  </a:r>
                  <a:r>
                    <a:rPr lang="ru-RU" dirty="0" smtClean="0">
                      <a:solidFill>
                        <a:srgbClr val="FFFFFF"/>
                      </a:solidFill>
                      <a:latin typeface="Perpetua"/>
                    </a:rPr>
                    <a:t>крепление семьи</a:t>
                  </a:r>
                  <a:endParaRPr lang="ru-RU" dirty="0">
                    <a:solidFill>
                      <a:srgbClr val="FFFFFF"/>
                    </a:solidFill>
                    <a:latin typeface="Perpetua"/>
                  </a:endParaRPr>
                </a:p>
              </p:txBody>
            </p:sp>
            <p:cxnSp>
              <p:nvCxnSpPr>
                <p:cNvPr id="23" name="Прямая со стрелкой 22"/>
                <p:cNvCxnSpPr>
                  <a:endCxn id="21" idx="0"/>
                </p:cNvCxnSpPr>
                <p:nvPr/>
              </p:nvCxnSpPr>
              <p:spPr>
                <a:xfrm flipH="1">
                  <a:off x="1079612" y="2996952"/>
                  <a:ext cx="3564396" cy="1224136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 стрелкой 23"/>
                <p:cNvCxnSpPr>
                  <a:endCxn id="18" idx="0"/>
                </p:cNvCxnSpPr>
                <p:nvPr/>
              </p:nvCxnSpPr>
              <p:spPr>
                <a:xfrm flipH="1">
                  <a:off x="3023828" y="2996952"/>
                  <a:ext cx="1620180" cy="1224136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 стрелкой 25"/>
                <p:cNvCxnSpPr>
                  <a:endCxn id="19" idx="0"/>
                </p:cNvCxnSpPr>
                <p:nvPr/>
              </p:nvCxnSpPr>
              <p:spPr>
                <a:xfrm>
                  <a:off x="4644008" y="2996952"/>
                  <a:ext cx="918016" cy="1224136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 стрелкой 26"/>
                <p:cNvCxnSpPr>
                  <a:endCxn id="22" idx="0"/>
                </p:cNvCxnSpPr>
                <p:nvPr/>
              </p:nvCxnSpPr>
              <p:spPr>
                <a:xfrm>
                  <a:off x="4644008" y="2996952"/>
                  <a:ext cx="3510484" cy="1224136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228600" y="1828800"/>
            <a:ext cx="86864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rgbClr val="F4B39B"/>
                </a:solidFill>
                <a:latin typeface="Franklin Gothic Book"/>
              </a:rPr>
              <a:t>Структура Семейного Кодекса РФ.</a:t>
            </a:r>
            <a:endParaRPr dirty="0"/>
          </a:p>
        </p:txBody>
      </p:sp>
      <p:sp>
        <p:nvSpPr>
          <p:cNvPr id="57" name="CustomShape 3"/>
          <p:cNvSpPr/>
          <p:nvPr/>
        </p:nvSpPr>
        <p:spPr>
          <a:xfrm>
            <a:off x="179512" y="3140968"/>
            <a:ext cx="3816424" cy="1080120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FFFFFF"/>
                </a:solidFill>
                <a:latin typeface="Perpetua"/>
              </a:rPr>
              <a:t> Основные положения, принципы и отношения регулируемые Семейным Кодексом. </a:t>
            </a:r>
            <a:endParaRPr dirty="0"/>
          </a:p>
        </p:txBody>
      </p:sp>
      <p:sp>
        <p:nvSpPr>
          <p:cNvPr id="58" name="CustomShape 4"/>
          <p:cNvSpPr/>
          <p:nvPr/>
        </p:nvSpPr>
        <p:spPr>
          <a:xfrm>
            <a:off x="179512" y="4293096"/>
            <a:ext cx="3816424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У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словия и порядок заключения,  расторжения и недействительность брака.</a:t>
            </a:r>
            <a:endParaRPr dirty="0"/>
          </a:p>
        </p:txBody>
      </p:sp>
      <p:sp>
        <p:nvSpPr>
          <p:cNvPr id="15" name="CustomShape 4"/>
          <p:cNvSpPr/>
          <p:nvPr/>
        </p:nvSpPr>
        <p:spPr>
          <a:xfrm>
            <a:off x="179512" y="5085184"/>
            <a:ext cx="3816424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П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рава, обязанности и ответственность супругов.</a:t>
            </a:r>
            <a:endParaRPr dirty="0"/>
          </a:p>
        </p:txBody>
      </p:sp>
      <p:sp>
        <p:nvSpPr>
          <p:cNvPr id="16" name="CustomShape 4"/>
          <p:cNvSpPr/>
          <p:nvPr/>
        </p:nvSpPr>
        <p:spPr>
          <a:xfrm>
            <a:off x="179512" y="5877272"/>
            <a:ext cx="3816424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П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рава, обязанности и ответственность родителей и детей.</a:t>
            </a:r>
            <a:endParaRPr dirty="0"/>
          </a:p>
        </p:txBody>
      </p:sp>
      <p:sp>
        <p:nvSpPr>
          <p:cNvPr id="17" name="CustomShape 4"/>
          <p:cNvSpPr/>
          <p:nvPr/>
        </p:nvSpPr>
        <p:spPr>
          <a:xfrm>
            <a:off x="4788024" y="5877272"/>
            <a:ext cx="4248472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П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орядок введения в действие настоящего Кодекса; применение норм и правовых актов СК РФ. </a:t>
            </a:r>
            <a:endParaRPr dirty="0"/>
          </a:p>
        </p:txBody>
      </p:sp>
      <p:sp>
        <p:nvSpPr>
          <p:cNvPr id="18" name="CustomShape 4"/>
          <p:cNvSpPr/>
          <p:nvPr/>
        </p:nvSpPr>
        <p:spPr>
          <a:xfrm>
            <a:off x="4788024" y="3140968"/>
            <a:ext cx="4248472" cy="1080120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А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лиментные обязательства супругов, родителей, детей и других членов семьи, а также  формы, способы, размеры, условия и сроки уплаты алиментов.</a:t>
            </a:r>
            <a:endParaRPr dirty="0"/>
          </a:p>
        </p:txBody>
      </p:sp>
      <p:sp>
        <p:nvSpPr>
          <p:cNvPr id="19" name="CustomShape 4"/>
          <p:cNvSpPr/>
          <p:nvPr/>
        </p:nvSpPr>
        <p:spPr>
          <a:xfrm>
            <a:off x="4788024" y="4293096"/>
            <a:ext cx="4248472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Ф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ормы, условия и порядок воспитания детей, оставшихся без опеки родителей.</a:t>
            </a:r>
            <a:endParaRPr dirty="0"/>
          </a:p>
        </p:txBody>
      </p:sp>
      <p:sp>
        <p:nvSpPr>
          <p:cNvPr id="20" name="CustomShape 4"/>
          <p:cNvSpPr/>
          <p:nvPr/>
        </p:nvSpPr>
        <p:spPr>
          <a:xfrm>
            <a:off x="4788024" y="5085184"/>
            <a:ext cx="4248472" cy="756944"/>
          </a:xfrm>
          <a:prstGeom prst="rect">
            <a:avLst/>
          </a:prstGeom>
          <a:solidFill>
            <a:srgbClr val="D34817"/>
          </a:solidFill>
          <a:ln w="12600">
            <a:solidFill>
              <a:srgbClr val="9C351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Perpetua"/>
              </a:rPr>
              <a:t>П</a:t>
            </a:r>
            <a:r>
              <a:rPr lang="ru-RU" dirty="0" smtClean="0">
                <a:solidFill>
                  <a:srgbClr val="FFFFFF"/>
                </a:solidFill>
                <a:latin typeface="Perpetua"/>
              </a:rPr>
              <a:t>оложения, регулирующие семейные отношения с участием иностранных граждан и лиц без гражданства.</a:t>
            </a:r>
            <a:endParaRPr dirty="0"/>
          </a:p>
        </p:txBody>
      </p:sp>
      <p:cxnSp>
        <p:nvCxnSpPr>
          <p:cNvPr id="22" name="Соединительная линия уступом 21"/>
          <p:cNvCxnSpPr>
            <a:endCxn id="57" idx="3"/>
          </p:cNvCxnSpPr>
          <p:nvPr/>
        </p:nvCxnSpPr>
        <p:spPr>
          <a:xfrm rot="5400000">
            <a:off x="3833918" y="3158970"/>
            <a:ext cx="684076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1"/>
          <p:cNvCxnSpPr>
            <a:endCxn id="18" idx="1"/>
          </p:cNvCxnSpPr>
          <p:nvPr/>
        </p:nvCxnSpPr>
        <p:spPr>
          <a:xfrm rot="16200000" flipH="1">
            <a:off x="4229962" y="3122966"/>
            <a:ext cx="68407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1"/>
          <p:cNvCxnSpPr>
            <a:endCxn id="19" idx="1"/>
          </p:cNvCxnSpPr>
          <p:nvPr/>
        </p:nvCxnSpPr>
        <p:spPr>
          <a:xfrm rot="16200000" flipH="1">
            <a:off x="3734692" y="3618236"/>
            <a:ext cx="167461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21"/>
          <p:cNvCxnSpPr>
            <a:endCxn id="58" idx="3"/>
          </p:cNvCxnSpPr>
          <p:nvPr/>
        </p:nvCxnSpPr>
        <p:spPr>
          <a:xfrm rot="5400000">
            <a:off x="3842704" y="4158296"/>
            <a:ext cx="666504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21"/>
          <p:cNvCxnSpPr/>
          <p:nvPr/>
        </p:nvCxnSpPr>
        <p:spPr>
          <a:xfrm rot="16200000" flipH="1">
            <a:off x="3734692" y="4410324"/>
            <a:ext cx="167461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21"/>
          <p:cNvCxnSpPr/>
          <p:nvPr/>
        </p:nvCxnSpPr>
        <p:spPr>
          <a:xfrm rot="5400000">
            <a:off x="3842704" y="4950384"/>
            <a:ext cx="666504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21"/>
          <p:cNvCxnSpPr/>
          <p:nvPr/>
        </p:nvCxnSpPr>
        <p:spPr>
          <a:xfrm rot="16200000" flipH="1">
            <a:off x="3734692" y="5202412"/>
            <a:ext cx="167461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21"/>
          <p:cNvCxnSpPr/>
          <p:nvPr/>
        </p:nvCxnSpPr>
        <p:spPr>
          <a:xfrm rot="5400000">
            <a:off x="3842704" y="5742472"/>
            <a:ext cx="666504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914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Глава 11. Права несовершеннолетних детей.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5800" y="3200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Ст.54 «Право ребенка жить и воспитываться в семье»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32004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Ст.56 «Право ребенка на защиту»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24200" y="3200400"/>
            <a:ext cx="3048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Ст.55 «Право ребенка на общение с родителями и другими родственниками»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0" y="4572000"/>
            <a:ext cx="2286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Ст.57 «Право ребенка выражать свое мнение»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24200" y="4572000"/>
            <a:ext cx="3048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Ст.58 «Право ребенка на Имя Отчество и Фамилию»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24600" y="4572000"/>
            <a:ext cx="2438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Ст.59 «Изменение Имени и Фамилии ребенка»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81400" y="57912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Ст.60 «Имущественные права ребенка»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lvl="0" indent="342900" fontAlgn="base">
              <a:spcAft>
                <a:spcPct val="0"/>
              </a:spcAft>
            </a:pPr>
            <a:r>
              <a:rPr lang="ru-RU" dirty="0" smtClean="0">
                <a:solidFill>
                  <a:srgbClr val="696464"/>
                </a:solidFill>
              </a:rPr>
              <a:t>Комментарий к слайду 7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638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1900" dirty="0" smtClean="0"/>
              <a:t>Ребенок имеет права на воспитание своими родителями, обеспечение его интересов, всестороннее развитие, уважение его человеческого достоинства. При отсутствии родителей, при лишении их родительских прав и в других случаях утраты родительского попечения право ребенка на воспитание в семье обеспечивается органом опеки.</a:t>
            </a:r>
          </a:p>
          <a:p>
            <a:r>
              <a:rPr lang="ru-RU" sz="1900" dirty="0" smtClean="0"/>
              <a:t>Ребенок имеет право общаться со своими родителями, другими родственниками и по отцовской, и по материнской линии независимо от того, живут они вместе или раздельно, состоят отец и мать между собой в браке или нет. Под общением здесь понимаются не только личные встречи, но и переписка, телефонные разговоры и т.д. На это право не может повлиять и проживание родителей в разных государствах, что согласуется с международными нормами. </a:t>
            </a:r>
          </a:p>
          <a:p>
            <a:r>
              <a:rPr lang="ru-RU" sz="1900" dirty="0" smtClean="0"/>
              <a:t>Семейное законодательство обязывает любого гражданина (а не только должностных лиц) сообщать органам опеки и попечительства о детской безнадзорности, жестоком обращении с детьми, иных случаях, когда жизни или здоровью ребенка угрожает опасность, нарушаются его права и интересы (хотя, конечно, на практике люди в подобных ситуациях скорее позвонят в полицию).</a:t>
            </a:r>
          </a:p>
          <a:p>
            <a:r>
              <a:rPr lang="ru-RU" sz="1900" dirty="0" smtClean="0"/>
              <a:t>Ребенок вправе выражать свое мнение при решении в семье любого вопроса, затрагивающего его интересы, а также быть заслушанным в ходе любого судебного или административного разбирательства. Учет мнения ребенка, достигшего возраста десяти лет, обязателен.</a:t>
            </a: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914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Глава 12. Права и обязанности родителей.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3200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Ст.61 «Равенство прав и обязанностей родителей»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7400" y="3200400"/>
            <a:ext cx="3124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Ст.63 «Права и обязанности родителей по воспитанию и образованию детей»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24200" y="3200400"/>
            <a:ext cx="2590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Ст.62 «Права несовершеннолетних родителей»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2400" y="45720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Ст.64 «Права и обязанности родителей по защите прав и интересов детей»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24200" y="45720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Ст.65 «Осуществление родительских прав»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7400" y="4572000"/>
            <a:ext cx="3124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Ст.66 «Осуществление родительских прав родителем, проживающим отдельно от ребенка»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2600" y="5791200"/>
            <a:ext cx="563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Ст.67 «Право на общение с ребенком дедушки, бабушки, братьев, сестер и др. родственников»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1095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Консультация на тему  «Семейный Кодекс РФ»</vt:lpstr>
      <vt:lpstr>Слайд 2</vt:lpstr>
      <vt:lpstr>Слайд 3</vt:lpstr>
      <vt:lpstr>Слайд 4</vt:lpstr>
      <vt:lpstr>Слайд 5</vt:lpstr>
      <vt:lpstr>Слайд 6</vt:lpstr>
      <vt:lpstr>Слайд 7</vt:lpstr>
      <vt:lpstr>Комментарий к слайду 7</vt:lpstr>
      <vt:lpstr>Слайд 9</vt:lpstr>
      <vt:lpstr>Слайд 10</vt:lpstr>
      <vt:lpstr>Слайд 11</vt:lpstr>
      <vt:lpstr>Слайд 12</vt:lpstr>
      <vt:lpstr>Комментарий к слайдам 11 и 12.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"Семейный Кодекс РФ о взаимоотношениях родителей и ребенка"</dc:title>
  <dc:creator>Кофановы</dc:creator>
  <cp:lastModifiedBy>Кофановы</cp:lastModifiedBy>
  <cp:revision>25</cp:revision>
  <dcterms:created xsi:type="dcterms:W3CDTF">2016-01-31T07:34:36Z</dcterms:created>
  <dcterms:modified xsi:type="dcterms:W3CDTF">2016-02-07T12:46:45Z</dcterms:modified>
</cp:coreProperties>
</file>